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12"/>
  </p:notesMasterIdLst>
  <p:handoutMasterIdLst>
    <p:handoutMasterId r:id="rId13"/>
  </p:handoutMasterIdLst>
  <p:sldIdLst>
    <p:sldId id="283" r:id="rId2"/>
    <p:sldId id="295" r:id="rId3"/>
    <p:sldId id="301" r:id="rId4"/>
    <p:sldId id="297" r:id="rId5"/>
    <p:sldId id="293" r:id="rId6"/>
    <p:sldId id="298" r:id="rId7"/>
    <p:sldId id="299" r:id="rId8"/>
    <p:sldId id="300" r:id="rId9"/>
    <p:sldId id="294" r:id="rId10"/>
    <p:sldId id="290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pun shah" initials="Ns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D7B"/>
    <a:srgbClr val="164E95"/>
    <a:srgbClr val="103F7C"/>
    <a:srgbClr val="4D84BC"/>
    <a:srgbClr val="112248"/>
    <a:srgbClr val="1AA4AD"/>
    <a:srgbClr val="7F7F7F"/>
    <a:srgbClr val="1957A3"/>
    <a:srgbClr val="44546A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9" autoAdjust="0"/>
    <p:restoredTop sz="88330" autoAdjust="0"/>
  </p:normalViewPr>
  <p:slideViewPr>
    <p:cSldViewPr snapToGrid="0">
      <p:cViewPr varScale="1">
        <p:scale>
          <a:sx n="66" d="100"/>
          <a:sy n="66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0D0C58A-ACFB-4D20-B891-A38D9900C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5B43E6-80C2-448E-BD19-DD548ED9E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01323-6408-4731-B77A-13E90F2C2B3A}" type="datetimeFigureOut">
              <a:rPr lang="en-US" smtClean="0"/>
              <a:t>8/6/2018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FF50738-2227-47D9-8AAF-C6D5464B2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C4654F-921C-4652-BAEF-974467DE1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E94FC-97BB-41B1-9FDB-EF8977F3B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7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693F-9D0B-4463-AC23-DEAE4D5CFFB6}" type="datetimeFigureOut">
              <a:rPr lang="en-US" smtClean="0"/>
              <a:t>8/6/2018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84A1B-0C91-4489-B351-1870C6B365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6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4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3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70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3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6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6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00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xmlns="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6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2485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xmlns="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9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xmlns="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62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xmlns="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62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99FB243-5890-4642-A892-C7486A1F57B2}"/>
              </a:ext>
            </a:extLst>
          </p:cNvPr>
          <p:cNvSpPr/>
          <p:nvPr userDrawn="1"/>
        </p:nvSpPr>
        <p:spPr>
          <a:xfrm>
            <a:off x="4784051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2DC063-D1F5-4C30-AAE8-AD2967B11447}"/>
              </a:ext>
            </a:extLst>
          </p:cNvPr>
          <p:cNvSpPr/>
          <p:nvPr userDrawn="1"/>
        </p:nvSpPr>
        <p:spPr>
          <a:xfrm>
            <a:off x="4784051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B62ACF-08A4-4D19-B150-0AABA3AD131A}"/>
              </a:ext>
            </a:extLst>
          </p:cNvPr>
          <p:cNvSpPr/>
          <p:nvPr userDrawn="1"/>
        </p:nvSpPr>
        <p:spPr>
          <a:xfrm>
            <a:off x="2274511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8B048A2-16C7-44F6-A62D-2782C6F8C4EE}"/>
              </a:ext>
            </a:extLst>
          </p:cNvPr>
          <p:cNvSpPr/>
          <p:nvPr userDrawn="1"/>
        </p:nvSpPr>
        <p:spPr>
          <a:xfrm>
            <a:off x="4784051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DCFF48-7B26-44FA-9E19-59FE00E0EDF3}"/>
              </a:ext>
            </a:extLst>
          </p:cNvPr>
          <p:cNvSpPr/>
          <p:nvPr userDrawn="1"/>
        </p:nvSpPr>
        <p:spPr>
          <a:xfrm>
            <a:off x="4784051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A204FA4-B6FE-46CC-8B10-5C70EA312BF4}"/>
              </a:ext>
            </a:extLst>
          </p:cNvPr>
          <p:cNvSpPr/>
          <p:nvPr userDrawn="1"/>
        </p:nvSpPr>
        <p:spPr>
          <a:xfrm>
            <a:off x="2274511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B6B26E6-9CF4-42A9-9E28-714E99452A1D}"/>
              </a:ext>
            </a:extLst>
          </p:cNvPr>
          <p:cNvSpPr/>
          <p:nvPr userDrawn="1"/>
        </p:nvSpPr>
        <p:spPr>
          <a:xfrm>
            <a:off x="4784051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AA6DB8-1711-4140-A1F4-2FDA5D684765}"/>
              </a:ext>
            </a:extLst>
          </p:cNvPr>
          <p:cNvSpPr/>
          <p:nvPr userDrawn="1"/>
        </p:nvSpPr>
        <p:spPr>
          <a:xfrm>
            <a:off x="4784051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A86F7E7-4D4C-43C6-A693-BE52619C8C20}"/>
              </a:ext>
            </a:extLst>
          </p:cNvPr>
          <p:cNvSpPr/>
          <p:nvPr userDrawn="1"/>
        </p:nvSpPr>
        <p:spPr>
          <a:xfrm>
            <a:off x="7293594" y="3688063"/>
            <a:ext cx="2160271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F10F334-6E7F-4900-BCD0-2E1DA2FB5D1E}"/>
              </a:ext>
            </a:extLst>
          </p:cNvPr>
          <p:cNvSpPr/>
          <p:nvPr userDrawn="1"/>
        </p:nvSpPr>
        <p:spPr>
          <a:xfrm>
            <a:off x="7293594" y="4373863"/>
            <a:ext cx="2160271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F37BB4B-EA83-4602-B031-1EE80792E11B}"/>
              </a:ext>
            </a:extLst>
          </p:cNvPr>
          <p:cNvSpPr/>
          <p:nvPr userDrawn="1"/>
        </p:nvSpPr>
        <p:spPr>
          <a:xfrm>
            <a:off x="7293591" y="5090079"/>
            <a:ext cx="2160271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D2806B-9005-4D6C-9F8D-64CAB5AA3399}"/>
              </a:ext>
            </a:extLst>
          </p:cNvPr>
          <p:cNvSpPr/>
          <p:nvPr userDrawn="1"/>
        </p:nvSpPr>
        <p:spPr>
          <a:xfrm>
            <a:off x="2274511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6A6E859-301A-4D57-8858-6F4BB2178673}"/>
              </a:ext>
            </a:extLst>
          </p:cNvPr>
          <p:cNvSpPr/>
          <p:nvPr userDrawn="1"/>
        </p:nvSpPr>
        <p:spPr>
          <a:xfrm>
            <a:off x="2274511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7901222-FC3B-4A4F-BB8B-05E51FA1BDB8}"/>
              </a:ext>
            </a:extLst>
          </p:cNvPr>
          <p:cNvSpPr/>
          <p:nvPr userDrawn="1"/>
        </p:nvSpPr>
        <p:spPr>
          <a:xfrm>
            <a:off x="2274511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AEE760A-E7E5-4D0D-954C-0E7C6382E3FA}"/>
              </a:ext>
            </a:extLst>
          </p:cNvPr>
          <p:cNvSpPr/>
          <p:nvPr userDrawn="1"/>
        </p:nvSpPr>
        <p:spPr>
          <a:xfrm>
            <a:off x="2274511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114704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2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3" y="1888249"/>
            <a:ext cx="690303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8" y="1888249"/>
            <a:ext cx="690303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3" y="1888249"/>
            <a:ext cx="690303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6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6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679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09" y="4484"/>
            <a:ext cx="6215311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2" y="-13853"/>
            <a:ext cx="6215311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7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7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7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7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8" y="2964877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3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9" y="723900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40" y="2095052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40" y="3461806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40" y="4828559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5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5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5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89097DD5-8847-43DE-B3AE-BE5A64A94902}"/>
              </a:ext>
            </a:extLst>
          </p:cNvPr>
          <p:cNvSpPr/>
          <p:nvPr userDrawn="1"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4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81" y="5128620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7" y="1597546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985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166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 userDrawn="1"/>
        </p:nvSpPr>
        <p:spPr>
          <a:xfrm>
            <a:off x="369222" y="6091136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 userDrawn="1"/>
        </p:nvSpPr>
        <p:spPr bwMode="auto">
          <a:xfrm>
            <a:off x="476098" y="6197997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 userDrawn="1"/>
        </p:nvSpPr>
        <p:spPr>
          <a:xfrm>
            <a:off x="1106494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 userDrawn="1"/>
        </p:nvSpPr>
        <p:spPr bwMode="auto">
          <a:xfrm>
            <a:off x="1191614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 userDrawn="1"/>
        </p:nvSpPr>
        <p:spPr>
          <a:xfrm>
            <a:off x="2581071" y="6091142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 userDrawn="1"/>
        </p:nvSpPr>
        <p:spPr bwMode="auto">
          <a:xfrm>
            <a:off x="2719643" y="6229624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 userDrawn="1"/>
        </p:nvSpPr>
        <p:spPr>
          <a:xfrm>
            <a:off x="1843770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 userDrawn="1"/>
        </p:nvSpPr>
        <p:spPr bwMode="auto">
          <a:xfrm>
            <a:off x="1987504" y="6232755"/>
            <a:ext cx="283659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10" hasCustomPrompt="1"/>
          </p:nvPr>
        </p:nvSpPr>
        <p:spPr>
          <a:xfrm>
            <a:off x="369607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42694894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9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8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8011362-B18C-424D-A9DF-C8A495F0FC03}"/>
              </a:ext>
            </a:extLst>
          </p:cNvPr>
          <p:cNvSpPr/>
          <p:nvPr userDrawn="1"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1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4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6" r:id="rId2"/>
    <p:sldLayoutId id="2147483683" r:id="rId3"/>
    <p:sldLayoutId id="2147483681" r:id="rId4"/>
    <p:sldLayoutId id="2147483669" r:id="rId5"/>
    <p:sldLayoutId id="2147483670" r:id="rId6"/>
    <p:sldLayoutId id="2147483671" r:id="rId7"/>
    <p:sldLayoutId id="2147483675" r:id="rId8"/>
    <p:sldLayoutId id="2147483684" r:id="rId9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503" y="946362"/>
            <a:ext cx="10601831" cy="618564"/>
          </a:xfrm>
        </p:spPr>
        <p:txBody>
          <a:bodyPr/>
          <a:lstStyle/>
          <a:p>
            <a:r>
              <a:rPr lang="en-IN" sz="2800" dirty="0" smtClean="0"/>
              <a:t>Deep Learning –Training Program Update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50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888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Specialization – Intermediate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670045"/>
              </p:ext>
            </p:extLst>
          </p:nvPr>
        </p:nvGraphicFramePr>
        <p:xfrm>
          <a:off x="197644" y="843280"/>
          <a:ext cx="11744325" cy="498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4775"/>
                <a:gridCol w="3914775"/>
                <a:gridCol w="3914775"/>
              </a:tblGrid>
              <a:tr h="52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Neural Networks and Deep Learning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Improving Deep Neural Networks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Structuring Machine Learning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</a:tr>
              <a:tr h="4344641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endParaRPr lang="en-IN" sz="2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NN Basics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Numpy Vectorization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Logistic</a:t>
                      </a:r>
                      <a:r>
                        <a:rPr lang="en-IN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Regression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Gradient Descent Activations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Forward Backward Propagation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endParaRPr lang="en-I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 Normalization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Bias / Variance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augmentation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Regularization – L2, Dropout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Gradient Descent Types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Momentum, RMS Prop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Adam Optimization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Hyper Parameter Tuning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Softmax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Tensor Flow Basics</a:t>
                      </a:r>
                    </a:p>
                    <a:p>
                      <a:pPr marL="914400" lvl="1" indent="-457200" algn="l" defTabSz="914400" rtl="0" eaLnBrk="1" latinLnBrk="0" hangingPunct="1">
                        <a:buFont typeface="+mj-lt"/>
                        <a:buAutoNum type="arabicPeriod"/>
                      </a:pP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/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Approaching ML problem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Evaluation Metric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Setting Benchmarks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Error Analysis,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Train/Dev/Test Distributions Transfer Learning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653428"/>
              </p:ext>
            </p:extLst>
          </p:nvPr>
        </p:nvGraphicFramePr>
        <p:xfrm>
          <a:off x="197642" y="843280"/>
          <a:ext cx="11558928" cy="498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464"/>
                <a:gridCol w="5779464"/>
              </a:tblGrid>
              <a:tr h="521063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Convolutional Neural Networks (CNN)</a:t>
                      </a:r>
                      <a:endParaRPr lang="en-US" dirty="0" smtClean="0"/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Sequence Models</a:t>
                      </a:r>
                      <a:endParaRPr lang="en-US" dirty="0" smtClean="0"/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</a:tr>
              <a:tr h="4344641">
                <a:tc>
                  <a:txBody>
                    <a:bodyPr/>
                    <a:lstStyle/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endParaRPr lang="en-I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 – Convolutions, Pooling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Standard Architectures - AlexNet, VGG, ResNet, Inception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Localization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 Detection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YOLO algorithm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Siamese Network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Face Recognition and Verification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endParaRPr lang="en-I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RNN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 Model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 Embeddings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Attention Algorithm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Trigger Word Detection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Music Generation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Neural Style Transfer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Natural Language Translation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Specialization – </a:t>
            </a:r>
            <a:r>
              <a:rPr lang="en-US" dirty="0" smtClean="0"/>
              <a:t>Advanced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Completion Status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12763"/>
              </p:ext>
            </p:extLst>
          </p:nvPr>
        </p:nvGraphicFramePr>
        <p:xfrm>
          <a:off x="1088570" y="638628"/>
          <a:ext cx="9985829" cy="5268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650"/>
                <a:gridCol w="2419226"/>
                <a:gridCol w="1718310"/>
                <a:gridCol w="1467096"/>
                <a:gridCol w="1394270"/>
                <a:gridCol w="1288708"/>
                <a:gridCol w="1042569"/>
              </a:tblGrid>
              <a:tr h="8539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S.No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Neural Network and Deep Learning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Improving Deep Neural Network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Structuring Machine Learning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Convolutional Neural Network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Sequence Models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</a:tr>
              <a:tr h="58910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Dinesh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Babu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Rengasamy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Dakshin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Jawahar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 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088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Guruprasad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Rajendran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Prabhu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Srinivasan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Sai Saran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Pooja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Dawada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Nisha Singh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9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Aravind</a:t>
                      </a:r>
                      <a:r>
                        <a:rPr lang="en-I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Raj </a:t>
                      </a: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Palaniswamy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Manas</a:t>
                      </a:r>
                      <a:r>
                        <a:rPr lang="en-IN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Rai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Hemanth</a:t>
                      </a:r>
                      <a:r>
                        <a:rPr lang="en-I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and </a:t>
            </a:r>
            <a:r>
              <a:rPr lang="en-US" dirty="0"/>
              <a:t>D</a:t>
            </a:r>
            <a:r>
              <a:rPr lang="en-US" dirty="0" smtClean="0"/>
              <a:t>ataset</a:t>
            </a:r>
            <a:endParaRPr lang="en-US" dirty="0"/>
          </a:p>
        </p:txBody>
      </p:sp>
      <p:graphicFrame>
        <p:nvGraphicFramePr>
          <p:cNvPr id="9" name="Object 8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344479"/>
              </p:ext>
            </p:extLst>
          </p:nvPr>
        </p:nvGraphicFramePr>
        <p:xfrm>
          <a:off x="10799925" y="3728530"/>
          <a:ext cx="1392075" cy="1255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99925" y="3728530"/>
                        <a:ext cx="1392075" cy="1255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5823" y="1621217"/>
            <a:ext cx="10112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+mj-lt"/>
              </a:rPr>
              <a:t>UCI Credit Card Dataset</a:t>
            </a:r>
          </a:p>
          <a:p>
            <a:r>
              <a:rPr lang="en-US" dirty="0" smtClean="0"/>
              <a:t>This </a:t>
            </a:r>
            <a:r>
              <a:rPr lang="en-US" dirty="0"/>
              <a:t>dataset contains information on default payments, demographic factors, credit data, history of payment, and bill statements of credit card clients in Taiwan from April 2005 to September 2005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618482"/>
              </p:ext>
            </p:extLst>
          </p:nvPr>
        </p:nvGraphicFramePr>
        <p:xfrm>
          <a:off x="656077" y="2606102"/>
          <a:ext cx="9992482" cy="410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599"/>
                <a:gridCol w="6728883"/>
              </a:tblGrid>
              <a:tr h="269823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Variable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 of each client</a:t>
                      </a:r>
                      <a:endParaRPr lang="en-US" sz="1200" dirty="0"/>
                    </a:p>
                  </a:txBody>
                  <a:tcPr/>
                </a:tc>
              </a:tr>
              <a:tr h="2736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LIMIT_BAL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Amount of given credit in NT dollars (includes individual and family/supplementary credit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Gender (1=male, 2=female)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EDUCATION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(1=graduate school, 2=university, 3=high school, 4=others, 5=unknown, 6=unknown)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MARRIAGE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Marital status (1=married, 2=single, 3=others)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 in years</a:t>
                      </a:r>
                      <a:endParaRPr lang="en-US" sz="1200" dirty="0"/>
                    </a:p>
                  </a:txBody>
                  <a:tcPr/>
                </a:tc>
              </a:tr>
              <a:tr h="62958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PAY_0, PAY_2, PAY_3, PAY_4, PAY_5, PAY_6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Repayment status</a:t>
                      </a:r>
                      <a:r>
                        <a:rPr lang="en-US" sz="1200" baseline="0" dirty="0" smtClean="0"/>
                        <a:t>(Apr - Sep)</a:t>
                      </a:r>
                      <a:r>
                        <a:rPr lang="en-US" sz="1200" dirty="0" smtClean="0"/>
                        <a:t>, 2005 (-1=pay duly, 1=payment delay for one month, 2=payment delay for two months, ... 8=payment delay for eight months, 9=payment delay for nine months and above)  and so on for respectively for</a:t>
                      </a:r>
                      <a:r>
                        <a:rPr lang="en-US" sz="1200" baseline="0" dirty="0" smtClean="0"/>
                        <a:t> months backwards</a:t>
                      </a:r>
                      <a:endParaRPr lang="en-US" sz="1200" dirty="0"/>
                    </a:p>
                  </a:txBody>
                  <a:tcPr/>
                </a:tc>
              </a:tr>
              <a:tr h="44970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BILL_AMT1, BILL_AMT2, BILL_AMT3, BILL_AMT4, BILL_AMT5, BILL_AMT6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Amount of bill statement(Apr - Sep), 2005 (NT dollar) and so on</a:t>
                      </a:r>
                      <a:r>
                        <a:rPr lang="en-US" sz="1200" baseline="0" dirty="0" smtClean="0"/>
                        <a:t> respectively for  months backwards</a:t>
                      </a:r>
                      <a:endParaRPr lang="en-US" sz="1200" dirty="0"/>
                    </a:p>
                  </a:txBody>
                  <a:tcPr/>
                </a:tc>
              </a:tr>
              <a:tr h="54204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PAY_AMT1, PAY_AMT2, PAY_AMT3, PAY_AMT4, PAY_AMT5, PAY_AMT6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Amount of previous payment (Apr - Sep), 2005 (NT dollar) and</a:t>
                      </a:r>
                      <a:r>
                        <a:rPr lang="en-US" sz="1200" baseline="0" dirty="0" smtClean="0"/>
                        <a:t> so on respectively for months backwards</a:t>
                      </a:r>
                      <a:endParaRPr lang="en-US" sz="1200" dirty="0" smtClean="0"/>
                    </a:p>
                  </a:txBody>
                  <a:tcPr/>
                </a:tc>
              </a:tr>
              <a:tr h="542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default.payment.next.month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 payment (1=yes, 0=no)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1173" y="748667"/>
            <a:ext cx="1011299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+mj-lt"/>
              </a:rPr>
              <a:t>Objective</a:t>
            </a:r>
          </a:p>
          <a:p>
            <a:r>
              <a:rPr lang="en-US" dirty="0" smtClean="0"/>
              <a:t>To create a ML model to predict Demographics based on history of transactions.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492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99" y="467278"/>
            <a:ext cx="7211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1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53" y="581932"/>
            <a:ext cx="6477907" cy="60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Architectures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62" y="908087"/>
            <a:ext cx="12142538" cy="5085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+mj-lt"/>
              </a:rPr>
              <a:t>Neural </a:t>
            </a:r>
            <a:r>
              <a:rPr lang="en-US" b="1" dirty="0">
                <a:latin typeface="+mj-lt"/>
              </a:rPr>
              <a:t>Network – Single Layer ~ Logistic </a:t>
            </a:r>
            <a:r>
              <a:rPr lang="en-US" b="1" dirty="0" smtClean="0">
                <a:latin typeface="+mj-lt"/>
              </a:rPr>
              <a:t>Regression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+mj-lt"/>
              </a:rPr>
              <a:t>Neural Network – Multi </a:t>
            </a:r>
            <a:r>
              <a:rPr lang="en-US" b="1" dirty="0" smtClean="0">
                <a:latin typeface="+mj-lt"/>
              </a:rPr>
              <a:t>Layer</a:t>
            </a: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b="1" dirty="0" smtClean="0">
              <a:latin typeface="+mj-lt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 smtClean="0">
                <a:latin typeface="+mj-lt"/>
              </a:rPr>
              <a:t>Convolution </a:t>
            </a:r>
            <a:r>
              <a:rPr lang="en-US" b="1" dirty="0">
                <a:latin typeface="+mj-lt"/>
              </a:rPr>
              <a:t>and </a:t>
            </a:r>
            <a:r>
              <a:rPr lang="en-US" b="1" dirty="0" smtClean="0">
                <a:latin typeface="+mj-lt"/>
              </a:rPr>
              <a:t>RNN </a:t>
            </a:r>
            <a:r>
              <a:rPr lang="en-US" sz="1800" dirty="0" smtClean="0">
                <a:latin typeface="+mj-lt"/>
              </a:rPr>
              <a:t>(Considering </a:t>
            </a:r>
            <a:r>
              <a:rPr lang="en-US" sz="1800" dirty="0">
                <a:latin typeface="+mj-lt"/>
              </a:rPr>
              <a:t>Payments as </a:t>
            </a:r>
            <a:r>
              <a:rPr lang="en-US" sz="1800" dirty="0" smtClean="0">
                <a:latin typeface="+mj-lt"/>
              </a:rPr>
              <a:t>Sequence)</a:t>
            </a:r>
            <a:endParaRPr lang="en-US" dirty="0"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00386" y="3015965"/>
            <a:ext cx="12040689" cy="1037060"/>
            <a:chOff x="290489" y="3389732"/>
            <a:chExt cx="12040689" cy="103706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401859" y="3921582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290489" y="3450977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lnput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n_X - features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</a:t>
              </a:r>
              <a:r>
                <a:rPr lang="en-US" sz="1100" dirty="0" smtClean="0">
                  <a:solidFill>
                    <a:schemeClr val="tx1"/>
                  </a:solidFill>
                </a:rPr>
                <a:t> -  samples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33956" y="3441684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2972934" y="3932521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3225769" y="3438855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12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589476" y="3919909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4850601" y="3440011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16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6194068" y="3911503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6426165" y="3431605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16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790370" y="3859958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8022467" y="3409088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12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9365934" y="3874472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9598031" y="3394574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219808" y="3389732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Output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n_Y - Classes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10963537" y="3853621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580359" y="1338895"/>
            <a:ext cx="3503744" cy="975816"/>
            <a:chOff x="3478106" y="1595331"/>
            <a:chExt cx="3503744" cy="975816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4551983" y="2016031"/>
              <a:ext cx="1274832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3478106" y="1595332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lnput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n_X - features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</a:t>
              </a:r>
              <a:r>
                <a:rPr lang="en-US" sz="1100" dirty="0" smtClean="0">
                  <a:solidFill>
                    <a:schemeClr val="tx1"/>
                  </a:solidFill>
                </a:rPr>
                <a:t> -  samples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70480" y="1595331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Output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n_Y - Classes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027429" y="4845716"/>
            <a:ext cx="7296314" cy="993118"/>
            <a:chOff x="290489" y="3433674"/>
            <a:chExt cx="7296314" cy="993118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1401859" y="3921582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290489" y="3450977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lnput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n_X - features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</a:t>
              </a:r>
              <a:r>
                <a:rPr lang="en-US" sz="1100" dirty="0" smtClean="0">
                  <a:solidFill>
                    <a:schemeClr val="tx1"/>
                  </a:solidFill>
                </a:rPr>
                <a:t> -  samples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633956" y="3441684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Convolution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Kernel – 13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Stride – 13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Filters – 1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Output features - 6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2972934" y="3932521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3225769" y="3438855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LSTM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4589476" y="3919909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4850601" y="3440011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Hidden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75433" y="3433674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Output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n_Y - Classes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233987" y="3937596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15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Accuracy of Architectures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14034"/>
              </p:ext>
            </p:extLst>
          </p:nvPr>
        </p:nvGraphicFramePr>
        <p:xfrm>
          <a:off x="152457" y="1113609"/>
          <a:ext cx="10660686" cy="5445900"/>
        </p:xfrm>
        <a:graphic>
          <a:graphicData uri="http://schemas.openxmlformats.org/drawingml/2006/table">
            <a:tbl>
              <a:tblPr/>
              <a:tblGrid>
                <a:gridCol w="1704176"/>
                <a:gridCol w="713069"/>
                <a:gridCol w="703499"/>
                <a:gridCol w="1064909"/>
                <a:gridCol w="1074295"/>
                <a:gridCol w="968640"/>
                <a:gridCol w="897036"/>
                <a:gridCol w="782244"/>
                <a:gridCol w="837976"/>
                <a:gridCol w="896452"/>
                <a:gridCol w="1018390"/>
              </a:tblGrid>
              <a:tr h="492754"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NN - Multi Layer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NN - Single Layer(~ LR)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NN - Sequence </a:t>
                      </a:r>
                      <a:r>
                        <a:rPr lang="en-US" sz="1600" dirty="0" smtClean="0">
                          <a:effectLst/>
                        </a:rPr>
                        <a:t>Model</a:t>
                      </a:r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Logistic Regression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Polynomial Regression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6984">
                <a:tc>
                  <a:txBody>
                    <a:bodyPr/>
                    <a:lstStyle/>
                    <a:p>
                      <a:pPr algn="ctr" rtl="0" fontAlgn="b"/>
                      <a:endParaRPr lang="en-US" sz="160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</a:tr>
              <a:tr h="6819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Education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6 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47%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47%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023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Age </a:t>
                      </a:r>
                      <a:r>
                        <a:rPr lang="en-US" sz="1600" dirty="0" smtClean="0">
                          <a:effectLst/>
                        </a:rPr>
                        <a:t>Category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6 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43%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39%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39%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39%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965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Sex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2 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5743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Marital </a:t>
                      </a:r>
                      <a:r>
                        <a:rPr lang="en-US" sz="1600" dirty="0" smtClean="0">
                          <a:effectLst/>
                        </a:rPr>
                        <a:t>status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4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54%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56%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54%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090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Default </a:t>
                      </a:r>
                      <a:r>
                        <a:rPr lang="en-US" dirty="0" smtClean="0">
                          <a:effectLst/>
                        </a:rPr>
                        <a:t>Payment</a:t>
                      </a:r>
                    </a:p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(2 Classes)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9D7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78%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257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Pay Amt</a:t>
                      </a:r>
                      <a:r>
                        <a:rPr lang="en-US" baseline="0" dirty="0" smtClean="0">
                          <a:effectLst/>
                        </a:rPr>
                        <a:t> 6</a:t>
                      </a:r>
                      <a:endParaRPr lang="en-US" dirty="0" smtClean="0">
                        <a:effectLst/>
                      </a:endParaRPr>
                    </a:p>
                    <a:p>
                      <a:pPr algn="ctr" rtl="0" fontAlgn="b"/>
                      <a:r>
                        <a:rPr lang="en-US" dirty="0" smtClean="0">
                          <a:effectLst/>
                        </a:rPr>
                        <a:t>(Linear)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9D7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84%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74%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457" y="641449"/>
            <a:ext cx="8059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Codes </a:t>
            </a:r>
            <a:r>
              <a:rPr lang="en-US" dirty="0" smtClean="0"/>
              <a:t>available @ </a:t>
            </a:r>
            <a:r>
              <a:rPr lang="en-US" dirty="0"/>
              <a:t>https://</a:t>
            </a:r>
            <a:r>
              <a:rPr lang="en-US" dirty="0" smtClean="0"/>
              <a:t>gitlab.com/dineshbabur92/UCI-demographics-DL-model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8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a4e29da37334137f4e5128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3453</TotalTime>
  <Words>739</Words>
  <Application>Microsoft Office PowerPoint</Application>
  <PresentationFormat>Widescreen</PresentationFormat>
  <Paragraphs>254</Paragraphs>
  <Slides>10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Avenir Book</vt:lpstr>
      <vt:lpstr>Calibri</vt:lpstr>
      <vt:lpstr>Calibri Light</vt:lpstr>
      <vt:lpstr>Gill Sans MT</vt:lpstr>
      <vt:lpstr>Open Sans</vt:lpstr>
      <vt:lpstr>Webdings</vt:lpstr>
      <vt:lpstr>Wingdings</vt:lpstr>
      <vt:lpstr>1_Office Theme</vt:lpstr>
      <vt:lpstr>Worksheet</vt:lpstr>
      <vt:lpstr>Deep Learning –Training Program Update</vt:lpstr>
      <vt:lpstr>Deep Learning Specialization – Intermediate</vt:lpstr>
      <vt:lpstr>Deep Learning Specialization – Advanced</vt:lpstr>
      <vt:lpstr>Course Completion Status</vt:lpstr>
      <vt:lpstr>Objective and Dataset</vt:lpstr>
      <vt:lpstr>Correlation Matrix</vt:lpstr>
      <vt:lpstr>Pair Plot</vt:lpstr>
      <vt:lpstr>Network Architectures Used</vt:lpstr>
      <vt:lpstr>Accuracy of Architectures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LatentView Analytics Corporation</dc:creator>
  <cp:lastModifiedBy>Dineshbabu Rengasamy</cp:lastModifiedBy>
  <cp:revision>1071</cp:revision>
  <dcterms:created xsi:type="dcterms:W3CDTF">2017-09-27T09:03:29Z</dcterms:created>
  <dcterms:modified xsi:type="dcterms:W3CDTF">2018-08-06T09:25:04Z</dcterms:modified>
</cp:coreProperties>
</file>